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Roboto"/>
      <p:regular r:id="rId14"/>
      <p:bold r:id="rId15"/>
      <p:italic r:id="rId16"/>
      <p:bold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oboto-bold.fntdata"/><Relationship Id="rId14" Type="http://schemas.openxmlformats.org/officeDocument/2006/relationships/font" Target="fonts/Roboto-regular.fntdata"/><Relationship Id="rId17" Type="http://schemas.openxmlformats.org/officeDocument/2006/relationships/font" Target="fonts/Roboto-boldItalic.fntdata"/><Relationship Id="rId16"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461a5bf13a_0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461a5bf13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461a5bf13a_0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461a5bf13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461a5bf13a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461a5bf13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461a5bf13a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461a5bf13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c6f73a04f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c6f73a04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Big Mountain Resort</a:t>
            </a:r>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A Data Driven Approach to Ticket Pricing </a:t>
            </a: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471900" y="961900"/>
            <a:ext cx="82221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200"/>
              <a:t>Problem Identification:</a:t>
            </a:r>
            <a:endParaRPr sz="4100"/>
          </a:p>
        </p:txBody>
      </p:sp>
      <p:sp>
        <p:nvSpPr>
          <p:cNvPr id="74" name="Google Shape;74;p1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Big Mountain Resort has increased operating costs after installing a new chair lift.</a:t>
            </a:r>
            <a:endParaRPr/>
          </a:p>
          <a:p>
            <a:pPr indent="-342900" lvl="0" marL="457200" rtl="0" algn="l">
              <a:spcBef>
                <a:spcPts val="0"/>
              </a:spcBef>
              <a:spcAft>
                <a:spcPts val="0"/>
              </a:spcAft>
              <a:buSzPts val="1800"/>
              <a:buChar char="●"/>
            </a:pPr>
            <a:r>
              <a:rPr lang="en"/>
              <a:t>In addition, there is some concern over the current ticket price.</a:t>
            </a:r>
            <a:endParaRPr/>
          </a:p>
          <a:p>
            <a:pPr indent="-342900" lvl="0" marL="457200" rtl="0" algn="l">
              <a:spcBef>
                <a:spcPts val="0"/>
              </a:spcBef>
              <a:spcAft>
                <a:spcPts val="0"/>
              </a:spcAft>
              <a:buSzPts val="1800"/>
              <a:buChar char="●"/>
            </a:pPr>
            <a:r>
              <a:rPr lang="en"/>
              <a:t>In order to meet the new costs, management has asked us to perform a data driven </a:t>
            </a:r>
            <a:r>
              <a:rPr lang="en"/>
              <a:t>analysis on ticket price and a number of other features to find a way to recoup these costs.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Recommendation and Key Findings </a:t>
            </a:r>
            <a:endParaRPr/>
          </a:p>
        </p:txBody>
      </p:sp>
      <p:sp>
        <p:nvSpPr>
          <p:cNvPr id="80" name="Google Shape;80;p15"/>
          <p:cNvSpPr txBox="1"/>
          <p:nvPr>
            <p:ph idx="1" type="body"/>
          </p:nvPr>
        </p:nvSpPr>
        <p:spPr>
          <a:xfrm>
            <a:off x="460950" y="1822025"/>
            <a:ext cx="8222100" cy="2930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b="1" lang="en" sz="1250">
                <a:solidFill>
                  <a:srgbClr val="000000"/>
                </a:solidFill>
                <a:highlight>
                  <a:srgbClr val="FFFFFF"/>
                </a:highlight>
                <a:latin typeface="Arial"/>
                <a:ea typeface="Arial"/>
                <a:cs typeface="Arial"/>
                <a:sym typeface="Arial"/>
              </a:rPr>
              <a:t>Our model suggests that a ticket price of $95.97 could be supported by Big Mountain's facilities.</a:t>
            </a:r>
            <a:endParaRPr b="1" sz="1250">
              <a:solidFill>
                <a:srgbClr val="000000"/>
              </a:solidFill>
              <a:highlight>
                <a:srgbClr val="FFFFFF"/>
              </a:highlight>
              <a:latin typeface="Arial"/>
              <a:ea typeface="Arial"/>
              <a:cs typeface="Arial"/>
              <a:sym typeface="Arial"/>
            </a:endParaRPr>
          </a:p>
          <a:p>
            <a:pPr indent="0" lvl="0" marL="0" rtl="0" algn="l">
              <a:spcBef>
                <a:spcPts val="1600"/>
              </a:spcBef>
              <a:spcAft>
                <a:spcPts val="0"/>
              </a:spcAft>
              <a:buNone/>
            </a:pPr>
            <a:r>
              <a:t/>
            </a:r>
            <a:endParaRPr b="1" sz="1250">
              <a:solidFill>
                <a:srgbClr val="000000"/>
              </a:solidFill>
              <a:highlight>
                <a:srgbClr val="FFFFFF"/>
              </a:highlight>
              <a:latin typeface="Arial"/>
              <a:ea typeface="Arial"/>
              <a:cs typeface="Arial"/>
              <a:sym typeface="Arial"/>
            </a:endParaRPr>
          </a:p>
          <a:p>
            <a:pPr indent="-320675" lvl="0" marL="457200" rtl="0" algn="l">
              <a:spcBef>
                <a:spcPts val="1600"/>
              </a:spcBef>
              <a:spcAft>
                <a:spcPts val="0"/>
              </a:spcAft>
              <a:buClr>
                <a:srgbClr val="000000"/>
              </a:buClr>
              <a:buSzPts val="1450"/>
              <a:buFont typeface="Arial"/>
              <a:buChar char="●"/>
            </a:pPr>
            <a:r>
              <a:rPr b="1" lang="en" sz="1250">
                <a:solidFill>
                  <a:srgbClr val="000000"/>
                </a:solidFill>
                <a:highlight>
                  <a:srgbClr val="FFFFFF"/>
                </a:highlight>
                <a:latin typeface="Arial"/>
                <a:ea typeface="Arial"/>
                <a:cs typeface="Arial"/>
                <a:sym typeface="Arial"/>
              </a:rPr>
              <a:t>An increase in ticket price of $1.45 per ticket would result in an annual increase of $2545455.00, which more than covers the new operating costs.</a:t>
            </a:r>
            <a:endParaRPr b="1" sz="1250">
              <a:solidFill>
                <a:srgbClr val="000000"/>
              </a:solidFill>
              <a:highlight>
                <a:srgbClr val="FFFFFF"/>
              </a:highlight>
              <a:latin typeface="Arial"/>
              <a:ea typeface="Arial"/>
              <a:cs typeface="Arial"/>
              <a:sym typeface="Arial"/>
            </a:endParaRPr>
          </a:p>
          <a:p>
            <a:pPr indent="0" lvl="0" marL="0" rtl="0" algn="l">
              <a:spcBef>
                <a:spcPts val="1600"/>
              </a:spcBef>
              <a:spcAft>
                <a:spcPts val="0"/>
              </a:spcAft>
              <a:buNone/>
            </a:pPr>
            <a:r>
              <a:t/>
            </a:r>
            <a:endParaRPr b="1" sz="1250">
              <a:solidFill>
                <a:srgbClr val="000000"/>
              </a:solidFill>
              <a:highlight>
                <a:srgbClr val="FFFFFF"/>
              </a:highlight>
              <a:latin typeface="Arial"/>
              <a:ea typeface="Arial"/>
              <a:cs typeface="Arial"/>
              <a:sym typeface="Arial"/>
            </a:endParaRPr>
          </a:p>
          <a:p>
            <a:pPr indent="-307975" lvl="0" marL="457200" rtl="0" algn="l">
              <a:spcBef>
                <a:spcPts val="1600"/>
              </a:spcBef>
              <a:spcAft>
                <a:spcPts val="0"/>
              </a:spcAft>
              <a:buClr>
                <a:srgbClr val="000000"/>
              </a:buClr>
              <a:buSzPts val="1250"/>
              <a:buFont typeface="Arial"/>
              <a:buChar char="●"/>
            </a:pPr>
            <a:r>
              <a:rPr b="1" lang="en" sz="1250">
                <a:solidFill>
                  <a:srgbClr val="000000"/>
                </a:solidFill>
                <a:highlight>
                  <a:srgbClr val="FFFFFF"/>
                </a:highlight>
                <a:latin typeface="Arial"/>
                <a:ea typeface="Arial"/>
                <a:cs typeface="Arial"/>
                <a:sym typeface="Arial"/>
              </a:rPr>
              <a:t>In ad</a:t>
            </a:r>
            <a:r>
              <a:rPr b="1" lang="en" sz="1250">
                <a:solidFill>
                  <a:srgbClr val="000000"/>
                </a:solidFill>
                <a:highlight>
                  <a:srgbClr val="FFFFFF"/>
                </a:highlight>
                <a:latin typeface="Arial"/>
                <a:ea typeface="Arial"/>
                <a:cs typeface="Arial"/>
                <a:sym typeface="Arial"/>
              </a:rPr>
              <a:t>dition, we recommend closing some of the runs during non-peak portions of the year to reduce operating costs further. The business could start with closing one run and reevaluate. The model suggests that you may close up to six runs without a decrease in ticket sales.</a:t>
            </a:r>
            <a:endParaRPr b="1" sz="1250">
              <a:solidFill>
                <a:srgbClr val="000000"/>
              </a:solidFill>
              <a:highlight>
                <a:srgbClr val="FFFFFF"/>
              </a:highlight>
              <a:latin typeface="Arial"/>
              <a:ea typeface="Arial"/>
              <a:cs typeface="Arial"/>
              <a:sym typeface="Arial"/>
            </a:endParaRPr>
          </a:p>
        </p:txBody>
      </p:sp>
      <p:sp>
        <p:nvSpPr>
          <p:cNvPr id="81" name="Google Shape;81;p15"/>
          <p:cNvSpPr txBox="1"/>
          <p:nvPr>
            <p:ph idx="2" type="body"/>
          </p:nvPr>
        </p:nvSpPr>
        <p:spPr>
          <a:xfrm>
            <a:off x="5104000" y="5041925"/>
            <a:ext cx="461100" cy="885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471900" y="961900"/>
            <a:ext cx="82221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200"/>
              <a:t>Modeling Results: </a:t>
            </a:r>
            <a:endParaRPr sz="4100"/>
          </a:p>
        </p:txBody>
      </p:sp>
      <p:sp>
        <p:nvSpPr>
          <p:cNvPr id="87" name="Google Shape;87;p16"/>
          <p:cNvSpPr txBox="1"/>
          <p:nvPr>
            <p:ph idx="1" type="body"/>
          </p:nvPr>
        </p:nvSpPr>
        <p:spPr>
          <a:xfrm>
            <a:off x="471900" y="1919075"/>
            <a:ext cx="8222100" cy="2676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333333"/>
              </a:buClr>
              <a:buSzPts val="1800"/>
              <a:buChar char="●"/>
            </a:pPr>
            <a:r>
              <a:rPr lang="en">
                <a:solidFill>
                  <a:srgbClr val="333333"/>
                </a:solidFill>
              </a:rPr>
              <a:t>Big mountain resort is a destination resort and </a:t>
            </a:r>
            <a:r>
              <a:rPr lang="en">
                <a:solidFill>
                  <a:srgbClr val="333333"/>
                </a:solidFill>
              </a:rPr>
              <a:t>should compete against other destination resorts. </a:t>
            </a:r>
            <a:endParaRPr>
              <a:solidFill>
                <a:srgbClr val="333333"/>
              </a:solidFill>
            </a:endParaRPr>
          </a:p>
          <a:p>
            <a:pPr indent="-342900" lvl="0" marL="457200" rtl="0" algn="l">
              <a:spcBef>
                <a:spcPts val="0"/>
              </a:spcBef>
              <a:spcAft>
                <a:spcPts val="0"/>
              </a:spcAft>
              <a:buClr>
                <a:srgbClr val="333333"/>
              </a:buClr>
              <a:buSzPts val="1800"/>
              <a:buChar char="●"/>
            </a:pPr>
            <a:r>
              <a:rPr lang="en">
                <a:solidFill>
                  <a:srgbClr val="333333"/>
                </a:solidFill>
              </a:rPr>
              <a:t>Our research shows that the most important features with respect to ticket price are </a:t>
            </a:r>
            <a:r>
              <a:rPr lang="en">
                <a:solidFill>
                  <a:srgbClr val="333333"/>
                </a:solidFill>
                <a:highlight>
                  <a:srgbClr val="FFFFFF"/>
                </a:highlight>
              </a:rPr>
              <a:t>vertical drop, snow making acres, total ski lifts, number of fast quad lifts, number of runs, longest run, and skiable terrain. </a:t>
            </a:r>
            <a:endParaRPr>
              <a:solidFill>
                <a:srgbClr val="333333"/>
              </a:solidFill>
              <a:highlight>
                <a:srgbClr val="FFFFFF"/>
              </a:highlight>
            </a:endParaRPr>
          </a:p>
          <a:p>
            <a:pPr indent="-342900" lvl="0" marL="457200" rtl="0" algn="l">
              <a:spcBef>
                <a:spcPts val="0"/>
              </a:spcBef>
              <a:spcAft>
                <a:spcPts val="0"/>
              </a:spcAft>
              <a:buClr>
                <a:srgbClr val="333333"/>
              </a:buClr>
              <a:buSzPts val="1800"/>
              <a:buChar char="●"/>
            </a:pPr>
            <a:r>
              <a:rPr lang="en">
                <a:solidFill>
                  <a:srgbClr val="333333"/>
                </a:solidFill>
                <a:highlight>
                  <a:srgbClr val="FFFFFF"/>
                </a:highlight>
              </a:rPr>
              <a:t>Big mountain resort is near the top or at least competitive in all of these categories which supports the increased ticket price.</a:t>
            </a:r>
            <a:endParaRPr>
              <a:solidFill>
                <a:srgbClr val="333333"/>
              </a:solidFill>
              <a:highlight>
                <a:srgbClr val="FFFFFF"/>
              </a:highlight>
            </a:endParaRPr>
          </a:p>
          <a:p>
            <a:pPr indent="0" lvl="0" marL="45720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471900" y="961900"/>
            <a:ext cx="82221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200"/>
              <a:t>Modeling Results: </a:t>
            </a:r>
            <a:endParaRPr sz="4100"/>
          </a:p>
        </p:txBody>
      </p:sp>
      <p:sp>
        <p:nvSpPr>
          <p:cNvPr id="93" name="Google Shape;93;p17"/>
          <p:cNvSpPr txBox="1"/>
          <p:nvPr>
            <p:ph idx="1" type="body"/>
          </p:nvPr>
        </p:nvSpPr>
        <p:spPr>
          <a:xfrm>
            <a:off x="471900" y="1919075"/>
            <a:ext cx="3986700" cy="789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Here BMR is near the top in total number of runs.</a:t>
            </a:r>
            <a:endParaRPr/>
          </a:p>
        </p:txBody>
      </p:sp>
      <p:pic>
        <p:nvPicPr>
          <p:cNvPr id="94" name="Google Shape;94;p17"/>
          <p:cNvPicPr preferRelativeResize="0"/>
          <p:nvPr/>
        </p:nvPicPr>
        <p:blipFill>
          <a:blip r:embed="rId3">
            <a:alphaModFix/>
          </a:blip>
          <a:stretch>
            <a:fillRect/>
          </a:stretch>
        </p:blipFill>
        <p:spPr>
          <a:xfrm>
            <a:off x="594500" y="2708675"/>
            <a:ext cx="3864083" cy="2130025"/>
          </a:xfrm>
          <a:prstGeom prst="rect">
            <a:avLst/>
          </a:prstGeom>
          <a:noFill/>
          <a:ln>
            <a:noFill/>
          </a:ln>
        </p:spPr>
      </p:pic>
      <p:pic>
        <p:nvPicPr>
          <p:cNvPr id="95" name="Google Shape;95;p17"/>
          <p:cNvPicPr preferRelativeResize="0"/>
          <p:nvPr/>
        </p:nvPicPr>
        <p:blipFill>
          <a:blip r:embed="rId4">
            <a:alphaModFix/>
          </a:blip>
          <a:stretch>
            <a:fillRect/>
          </a:stretch>
        </p:blipFill>
        <p:spPr>
          <a:xfrm>
            <a:off x="4610983" y="2861075"/>
            <a:ext cx="3832224" cy="2130025"/>
          </a:xfrm>
          <a:prstGeom prst="rect">
            <a:avLst/>
          </a:prstGeom>
          <a:noFill/>
          <a:ln>
            <a:noFill/>
          </a:ln>
        </p:spPr>
      </p:pic>
      <p:sp>
        <p:nvSpPr>
          <p:cNvPr id="96" name="Google Shape;96;p17"/>
          <p:cNvSpPr txBox="1"/>
          <p:nvPr>
            <p:ph idx="1" type="body"/>
          </p:nvPr>
        </p:nvSpPr>
        <p:spPr>
          <a:xfrm>
            <a:off x="4707300" y="1974425"/>
            <a:ext cx="3986700" cy="789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BMR is again close to the longest run length in miles.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471900" y="961900"/>
            <a:ext cx="82221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200"/>
              <a:t>Modeling Results: </a:t>
            </a:r>
            <a:endParaRPr sz="4100"/>
          </a:p>
        </p:txBody>
      </p:sp>
      <p:sp>
        <p:nvSpPr>
          <p:cNvPr id="102" name="Google Shape;102;p18"/>
          <p:cNvSpPr txBox="1"/>
          <p:nvPr>
            <p:ph idx="1" type="body"/>
          </p:nvPr>
        </p:nvSpPr>
        <p:spPr>
          <a:xfrm>
            <a:off x="471900" y="1919075"/>
            <a:ext cx="3986700" cy="789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BMR at the top for </a:t>
            </a:r>
            <a:r>
              <a:rPr lang="en"/>
              <a:t>skiable</a:t>
            </a:r>
            <a:r>
              <a:rPr lang="en"/>
              <a:t> terrain.</a:t>
            </a:r>
            <a:endParaRPr/>
          </a:p>
        </p:txBody>
      </p:sp>
      <p:sp>
        <p:nvSpPr>
          <p:cNvPr id="103" name="Google Shape;103;p18"/>
          <p:cNvSpPr txBox="1"/>
          <p:nvPr>
            <p:ph idx="1" type="body"/>
          </p:nvPr>
        </p:nvSpPr>
        <p:spPr>
          <a:xfrm>
            <a:off x="4707300" y="1974425"/>
            <a:ext cx="3986700" cy="789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BMR is near the top again for number of fast quads. </a:t>
            </a:r>
            <a:endParaRPr/>
          </a:p>
        </p:txBody>
      </p:sp>
      <p:pic>
        <p:nvPicPr>
          <p:cNvPr id="104" name="Google Shape;104;p18"/>
          <p:cNvPicPr preferRelativeResize="0"/>
          <p:nvPr/>
        </p:nvPicPr>
        <p:blipFill>
          <a:blip r:embed="rId3">
            <a:alphaModFix/>
          </a:blip>
          <a:stretch>
            <a:fillRect/>
          </a:stretch>
        </p:blipFill>
        <p:spPr>
          <a:xfrm>
            <a:off x="471900" y="2708675"/>
            <a:ext cx="3868635" cy="2130025"/>
          </a:xfrm>
          <a:prstGeom prst="rect">
            <a:avLst/>
          </a:prstGeom>
          <a:noFill/>
          <a:ln>
            <a:noFill/>
          </a:ln>
        </p:spPr>
      </p:pic>
      <p:pic>
        <p:nvPicPr>
          <p:cNvPr id="105" name="Google Shape;105;p18"/>
          <p:cNvPicPr preferRelativeResize="0"/>
          <p:nvPr/>
        </p:nvPicPr>
        <p:blipFill>
          <a:blip r:embed="rId4">
            <a:alphaModFix/>
          </a:blip>
          <a:stretch>
            <a:fillRect/>
          </a:stretch>
        </p:blipFill>
        <p:spPr>
          <a:xfrm>
            <a:off x="4458610" y="2764025"/>
            <a:ext cx="3768105" cy="20746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471900" y="961900"/>
            <a:ext cx="82221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200"/>
              <a:t>Modeling Results: </a:t>
            </a:r>
            <a:endParaRPr sz="4100"/>
          </a:p>
        </p:txBody>
      </p:sp>
      <p:sp>
        <p:nvSpPr>
          <p:cNvPr id="111" name="Google Shape;111;p19"/>
          <p:cNvSpPr txBox="1"/>
          <p:nvPr>
            <p:ph idx="1" type="body"/>
          </p:nvPr>
        </p:nvSpPr>
        <p:spPr>
          <a:xfrm>
            <a:off x="428750" y="1649575"/>
            <a:ext cx="8436000" cy="7896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We show here the relationship between shutting runs down and ticket price which suggests, if closing just 2 runs, one might as well close 8, since it does not significantly change revenue.</a:t>
            </a:r>
            <a:endParaRPr sz="1500"/>
          </a:p>
        </p:txBody>
      </p:sp>
      <p:pic>
        <p:nvPicPr>
          <p:cNvPr id="112" name="Google Shape;112;p19"/>
          <p:cNvPicPr preferRelativeResize="0"/>
          <p:nvPr/>
        </p:nvPicPr>
        <p:blipFill>
          <a:blip r:embed="rId3">
            <a:alphaModFix/>
          </a:blip>
          <a:stretch>
            <a:fillRect/>
          </a:stretch>
        </p:blipFill>
        <p:spPr>
          <a:xfrm>
            <a:off x="1847225" y="2314500"/>
            <a:ext cx="6100974" cy="2658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txBox="1"/>
          <p:nvPr>
            <p:ph type="title"/>
          </p:nvPr>
        </p:nvSpPr>
        <p:spPr>
          <a:xfrm>
            <a:off x="265500" y="316625"/>
            <a:ext cx="4045200" cy="88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118" name="Google Shape;118;p20"/>
          <p:cNvSpPr txBox="1"/>
          <p:nvPr>
            <p:ph idx="1" type="subTitle"/>
          </p:nvPr>
        </p:nvSpPr>
        <p:spPr>
          <a:xfrm>
            <a:off x="265500" y="1582557"/>
            <a:ext cx="4045200" cy="229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50">
                <a:solidFill>
                  <a:srgbClr val="000000"/>
                </a:solidFill>
                <a:highlight>
                  <a:srgbClr val="FFFFFF"/>
                </a:highlight>
                <a:latin typeface="Arial"/>
                <a:ea typeface="Arial"/>
                <a:cs typeface="Arial"/>
                <a:sym typeface="Arial"/>
              </a:rPr>
              <a:t>The modeled price was higher than the current price because the model took into account data from across the country. Big Mountain is a destination ski resort and should be competing at this level. According to the data, an increase in </a:t>
            </a:r>
            <a:r>
              <a:rPr lang="en" sz="1450">
                <a:solidFill>
                  <a:srgbClr val="000000"/>
                </a:solidFill>
                <a:highlight>
                  <a:srgbClr val="FFFFFF"/>
                </a:highlight>
                <a:latin typeface="Arial"/>
                <a:ea typeface="Arial"/>
                <a:cs typeface="Arial"/>
                <a:sym typeface="Arial"/>
              </a:rPr>
              <a:t>ticket price is warranted. </a:t>
            </a:r>
            <a:endParaRPr sz="2500"/>
          </a:p>
        </p:txBody>
      </p:sp>
      <p:pic>
        <p:nvPicPr>
          <p:cNvPr id="119" name="Google Shape;119;p20"/>
          <p:cNvPicPr preferRelativeResize="0"/>
          <p:nvPr/>
        </p:nvPicPr>
        <p:blipFill>
          <a:blip r:embed="rId3">
            <a:alphaModFix/>
          </a:blip>
          <a:stretch>
            <a:fillRect/>
          </a:stretch>
        </p:blipFill>
        <p:spPr>
          <a:xfrm>
            <a:off x="4729500" y="1080525"/>
            <a:ext cx="4166502" cy="312487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